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6" r:id="rId2"/>
    <p:sldId id="276" r:id="rId3"/>
    <p:sldId id="262" r:id="rId4"/>
    <p:sldId id="261" r:id="rId5"/>
    <p:sldId id="259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0" r:id="rId16"/>
    <p:sldId id="273" r:id="rId17"/>
    <p:sldId id="274" r:id="rId18"/>
    <p:sldId id="298" r:id="rId19"/>
    <p:sldId id="299" r:id="rId20"/>
    <p:sldId id="275" r:id="rId21"/>
    <p:sldId id="277" r:id="rId22"/>
    <p:sldId id="292" r:id="rId23"/>
    <p:sldId id="278" r:id="rId24"/>
    <p:sldId id="279" r:id="rId25"/>
    <p:sldId id="280" r:id="rId26"/>
    <p:sldId id="281" r:id="rId27"/>
    <p:sldId id="282" r:id="rId28"/>
    <p:sldId id="283" r:id="rId29"/>
    <p:sldId id="285" r:id="rId30"/>
    <p:sldId id="286" r:id="rId31"/>
    <p:sldId id="300" r:id="rId32"/>
    <p:sldId id="287" r:id="rId33"/>
    <p:sldId id="290" r:id="rId34"/>
    <p:sldId id="301" r:id="rId35"/>
    <p:sldId id="289" r:id="rId36"/>
    <p:sldId id="293" r:id="rId37"/>
    <p:sldId id="302" r:id="rId38"/>
    <p:sldId id="291" r:id="rId39"/>
    <p:sldId id="297" r:id="rId40"/>
    <p:sldId id="303" r:id="rId41"/>
    <p:sldId id="288" r:id="rId42"/>
    <p:sldId id="295" r:id="rId43"/>
    <p:sldId id="294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66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58DF0A-87E0-4879-9590-2969C239D0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054AF85-BB2F-4468-91F7-43B4CE8423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31A780-F34C-41AD-B213-D1A62508B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7956C-F6E2-44A4-B6E7-8E93CC27CDBD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642E71-A783-4394-B7AE-9AAF30303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38F530-D7DA-4A9A-AEB0-F596C86DC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CC45-F536-4BF0-8DB9-0EAD260EF9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37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7513CC-A579-4058-84BE-1CE5E1EAA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CE7F0CC-1387-4F25-8BD3-5AC02935BD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05B3B3-B20B-4B24-989E-9E227D6B6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7956C-F6E2-44A4-B6E7-8E93CC27CDBD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65B519-63FF-4357-BAF4-691EE0740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7B0C19-7846-42F1-B968-9C6C9D9C9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CC45-F536-4BF0-8DB9-0EAD260EF9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08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5334594-2C63-4B42-98CB-7FF503E91C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A72E00C-A400-40FC-A906-6BEE7B2CFC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BC4B0F-F2E7-411D-BF59-0E8A86F94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7956C-F6E2-44A4-B6E7-8E93CC27CDBD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CF7642-FD0E-413F-98E6-38888B8B9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2087B1-E293-4771-B296-BD28BDF93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CC45-F536-4BF0-8DB9-0EAD260EF9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91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48A53B-E618-48DD-AF5B-02AC30BEC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171978-905F-429D-AF04-0F175C5885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BA0D2E-81BB-427A-9B64-4C7F84196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7956C-F6E2-44A4-B6E7-8E93CC27CDBD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D44AEE-A2AD-4D95-AB44-3EB5A1816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74EC20-1D58-412E-A2C3-E4B8612D7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CC45-F536-4BF0-8DB9-0EAD260EF9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22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2FBAA5-EC3F-4E1F-9570-F28366297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E037D4-97DE-4368-9240-2C4C3931AE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C5DAD2-3EF8-48D9-B32F-43F834A45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7956C-F6E2-44A4-B6E7-8E93CC27CDBD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4AE670-4CA0-40B1-86D5-DD497A447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DE37B9-0E7D-4EFA-BFCF-DCBCCD2B8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CC45-F536-4BF0-8DB9-0EAD260EF9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61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88F986-7C38-4C16-9512-BBCADD2C0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BB9E47-663C-457A-AC47-129C9EFAE5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2791053-FE57-424C-940C-3DA45F4CB5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3A202B8-A2CF-4D11-8F32-B5B934CDA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7956C-F6E2-44A4-B6E7-8E93CC27CDBD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2D8BA01-B3A5-4BB7-8665-DC9913FBD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4BD179-79F4-4272-AD54-2A7FE6F86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CC45-F536-4BF0-8DB9-0EAD260EF9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44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0CE721-0675-4C18-AAAE-E550797AD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736359-9AE7-4B83-A9C7-F535A00022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19F0875-953E-4942-9284-35508A452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8F9D1EC-CF8A-4E7C-BD84-2C0A8BAFEA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114AEDA-2874-492D-BC55-9E7F05A01F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0A6E3EB-E62E-4828-B228-033345B07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7956C-F6E2-44A4-B6E7-8E93CC27CDBD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184EEEE-ED60-40B2-915C-B68F09C6B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0D4C670-67C2-45A8-AAB1-14615BCB3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CC45-F536-4BF0-8DB9-0EAD260EF9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22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002608-2792-485C-B268-665BAB0A5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CC48AC4-225C-4CDD-8EA6-D06E61352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7956C-F6E2-44A4-B6E7-8E93CC27CDBD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3E8E44A-008F-46F7-B527-01CBF3179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E8D78FA-90DC-4A72-B347-A226980EC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CC45-F536-4BF0-8DB9-0EAD260EF9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7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0C58887-6450-4C2A-A120-4990A2F43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7956C-F6E2-44A4-B6E7-8E93CC27CDBD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6D12BC1-02D3-4AAB-BE98-D63886073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359826E-F76A-4501-8D22-CDC120248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CC45-F536-4BF0-8DB9-0EAD260EF9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18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7A20B3-CAEE-43FB-A440-A524E0418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B6D3FA-B407-4EDA-A603-2DFB19DAC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FD5E686-C1A0-4D4C-8F5E-4704F7AC13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65CC8EB-F10C-4348-9F78-934282818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7956C-F6E2-44A4-B6E7-8E93CC27CDBD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C4EA74-1281-4208-9579-4F931F6B8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472B00-2208-4019-B1E9-2D0B4B875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CC45-F536-4BF0-8DB9-0EAD260EF9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39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AEC1FF-C89E-4FE7-906A-DB2C1F7F1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6928837-5B01-4BC8-B97C-960C9F9AE0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7A1CBD1-430F-4C3D-8587-7C6D0ECD02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CD7D80-A2F5-4762-82F2-DB6A9D344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7956C-F6E2-44A4-B6E7-8E93CC27CDBD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190401A-93A9-450B-931F-0C92C112C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B21FCE-8522-4EBF-8D0D-25A41B746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7CC45-F536-4BF0-8DB9-0EAD260EF9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29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1B9699-191B-463C-B0D1-22EFB8F0A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C9454F-1AF7-4588-8DFA-27F57250A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B0FAC7-532C-41B8-ADA4-87F87D7719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7956C-F6E2-44A4-B6E7-8E93CC27CDBD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91A860-B0DA-467B-B724-368AB09EAA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182DEF-8E43-4FA8-A13A-375EBF82B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7CC45-F536-4BF0-8DB9-0EAD260EF9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949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20000">
              <a:schemeClr val="accent1">
                <a:lumMod val="45000"/>
                <a:lumOff val="55000"/>
                <a:alpha val="37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58FD3C1-89ED-408C-9157-80DE79AB00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4" y="836712"/>
            <a:ext cx="5130570" cy="4968552"/>
          </a:xfrm>
          <a:prstGeom prst="rect">
            <a:avLst/>
          </a:prstGeom>
        </p:spPr>
      </p:pic>
      <p:pic>
        <p:nvPicPr>
          <p:cNvPr id="5" name="Рисунок 4" descr="Изображение выглядит как стол, синий, стекло, сидит&#10;&#10;Автоматически созданное описание">
            <a:extLst>
              <a:ext uri="{FF2B5EF4-FFF2-40B4-BE49-F238E27FC236}">
                <a16:creationId xmlns:a16="http://schemas.microsoft.com/office/drawing/2014/main" id="{9835DF26-CE09-4ABE-B236-2300731E55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4088" y="1844824"/>
            <a:ext cx="3515101" cy="278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14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87000">
              <a:schemeClr val="accent1">
                <a:tint val="44500"/>
                <a:satMod val="160000"/>
                <a:lumMod val="48000"/>
                <a:lumOff val="52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784" y="171490"/>
            <a:ext cx="8640960" cy="6480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0048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87000">
              <a:schemeClr val="accent1">
                <a:tint val="44500"/>
                <a:satMod val="160000"/>
                <a:lumMod val="48000"/>
                <a:lumOff val="52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60648"/>
            <a:ext cx="8476554" cy="61521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8582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87000">
              <a:schemeClr val="accent1">
                <a:tint val="44500"/>
                <a:satMod val="160000"/>
                <a:lumMod val="48000"/>
                <a:lumOff val="52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16632"/>
            <a:ext cx="7416824" cy="55626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5448" y="3861048"/>
            <a:ext cx="3777547" cy="2833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51520" y="5815072"/>
            <a:ext cx="4752528" cy="914400"/>
          </a:xfrm>
          <a:prstGeom prst="rect">
            <a:avLst/>
          </a:prstGeom>
          <a:gradFill>
            <a:gsLst>
              <a:gs pos="0">
                <a:schemeClr val="accent3">
                  <a:lumMod val="52000"/>
                  <a:alpha val="95000"/>
                </a:schemeClr>
              </a:gs>
              <a:gs pos="87000">
                <a:schemeClr val="accent1">
                  <a:tint val="44500"/>
                  <a:satMod val="160000"/>
                  <a:lumMod val="48000"/>
                  <a:lumOff val="5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r>
              <a:rPr lang="ru-RU" sz="3200" b="1" dirty="0">
                <a:solidFill>
                  <a:srgbClr val="002060"/>
                </a:solidFill>
              </a:rPr>
              <a:t>Производственная база </a:t>
            </a:r>
            <a:r>
              <a:rPr lang="ru-RU" sz="3200" b="1" dirty="0" err="1">
                <a:solidFill>
                  <a:srgbClr val="002060"/>
                </a:solidFill>
              </a:rPr>
              <a:t>УДиТГ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60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87000">
              <a:schemeClr val="accent1">
                <a:tint val="44500"/>
                <a:satMod val="160000"/>
                <a:lumMod val="48000"/>
                <a:lumOff val="52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16632"/>
            <a:ext cx="5340085" cy="40050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7" y="3284984"/>
            <a:ext cx="4331973" cy="3356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5580112" y="116632"/>
            <a:ext cx="3323861" cy="3024336"/>
          </a:xfrm>
          <a:prstGeom prst="rect">
            <a:avLst/>
          </a:prstGeom>
          <a:gradFill>
            <a:gsLst>
              <a:gs pos="0">
                <a:schemeClr val="accent1"/>
              </a:gs>
              <a:gs pos="87000">
                <a:schemeClr val="accent1">
                  <a:tint val="44500"/>
                  <a:satMod val="160000"/>
                  <a:lumMod val="48000"/>
                  <a:lumOff val="5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35496" y="4653136"/>
            <a:ext cx="4392488" cy="1512168"/>
          </a:xfrm>
          <a:gradFill>
            <a:gsLst>
              <a:gs pos="0">
                <a:schemeClr val="accent1"/>
              </a:gs>
              <a:gs pos="87000">
                <a:schemeClr val="accent1">
                  <a:tint val="44500"/>
                  <a:satMod val="160000"/>
                  <a:lumMod val="48000"/>
                  <a:lumOff val="5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Люди и техника </a:t>
            </a:r>
          </a:p>
          <a:p>
            <a:r>
              <a:rPr lang="ru-RU" sz="3200" dirty="0">
                <a:solidFill>
                  <a:srgbClr val="002060"/>
                </a:solidFill>
              </a:rPr>
              <a:t>на ликвидации пожара</a:t>
            </a:r>
          </a:p>
        </p:txBody>
      </p:sp>
    </p:spTree>
    <p:extLst>
      <p:ext uri="{BB962C8B-B14F-4D97-AF65-F5344CB8AC3E}">
        <p14:creationId xmlns:p14="http://schemas.microsoft.com/office/powerpoint/2010/main" val="289846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87000">
              <a:schemeClr val="accent1">
                <a:tint val="44500"/>
                <a:satMod val="160000"/>
                <a:lumMod val="48000"/>
                <a:lumOff val="52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19" y="260648"/>
            <a:ext cx="8568953" cy="63367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295635" y="5805264"/>
            <a:ext cx="6480719" cy="914400"/>
          </a:xfrm>
          <a:prstGeom prst="rect">
            <a:avLst/>
          </a:prstGeom>
          <a:gradFill>
            <a:gsLst>
              <a:gs pos="0">
                <a:schemeClr val="accent3">
                  <a:lumMod val="52000"/>
                  <a:alpha val="9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r>
              <a:rPr lang="ru-RU" sz="3200" dirty="0">
                <a:solidFill>
                  <a:srgbClr val="002060"/>
                </a:solidFill>
              </a:rPr>
              <a:t>На пути к  объектам</a:t>
            </a:r>
          </a:p>
        </p:txBody>
      </p:sp>
    </p:spTree>
    <p:extLst>
      <p:ext uri="{BB962C8B-B14F-4D97-AF65-F5344CB8AC3E}">
        <p14:creationId xmlns:p14="http://schemas.microsoft.com/office/powerpoint/2010/main" val="411377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87000">
              <a:schemeClr val="accent1">
                <a:tint val="44500"/>
                <a:satMod val="160000"/>
                <a:lumMod val="48000"/>
                <a:lumOff val="52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400" y="186368"/>
            <a:ext cx="8568952" cy="64267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1509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87000">
              <a:schemeClr val="accent1">
                <a:tint val="44500"/>
                <a:satMod val="160000"/>
                <a:lumMod val="48000"/>
                <a:lumOff val="52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88640"/>
            <a:ext cx="8496944" cy="63727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2134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20" y="44624"/>
            <a:ext cx="8978676" cy="6732763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7177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/>
            </a:gs>
            <a:gs pos="23000">
              <a:schemeClr val="accent1">
                <a:tint val="44500"/>
                <a:satMod val="160000"/>
                <a:lumMod val="48000"/>
                <a:lumOff val="52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человек, группа, спорт,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BC0F31B2-3E6C-4E8B-8B57-1E8F5BA8C96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953" y="318799"/>
            <a:ext cx="4718038" cy="39652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Изображение выглядит как человек, в позе, спорт, группа&#10;&#10;Автоматически созданное описание">
            <a:extLst>
              <a:ext uri="{FF2B5EF4-FFF2-40B4-BE49-F238E27FC236}">
                <a16:creationId xmlns:a16="http://schemas.microsoft.com/office/drawing/2014/main" id="{8CCD12A2-E52D-4BFA-A1D0-579A40D6252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4076" y="3573015"/>
            <a:ext cx="3754121" cy="29853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Изображение выглядит как человек, спорт, игра,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93DE698A-3764-4F99-97EA-7EFA33CFDEA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4077" y="299588"/>
            <a:ext cx="3754121" cy="31294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927EBBA-C17E-424F-BC45-4F587F991CEF}"/>
              </a:ext>
            </a:extLst>
          </p:cNvPr>
          <p:cNvSpPr/>
          <p:nvPr/>
        </p:nvSpPr>
        <p:spPr>
          <a:xfrm>
            <a:off x="467544" y="4941168"/>
            <a:ext cx="4402193" cy="720080"/>
          </a:xfrm>
          <a:prstGeom prst="rect">
            <a:avLst/>
          </a:prstGeom>
          <a:gradFill>
            <a:gsLst>
              <a:gs pos="100000">
                <a:schemeClr val="accent1"/>
              </a:gs>
              <a:gs pos="23000">
                <a:schemeClr val="accent1">
                  <a:tint val="44500"/>
                  <a:satMod val="160000"/>
                  <a:lumMod val="48000"/>
                  <a:lumOff val="5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9415A39-AD19-4EE7-AA86-2E65FEC5B50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756030"/>
            <a:ext cx="4718713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41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/>
            </a:gs>
            <a:gs pos="23000">
              <a:schemeClr val="accent1">
                <a:tint val="44500"/>
                <a:satMod val="160000"/>
                <a:lumMod val="48000"/>
                <a:lumOff val="52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рава, человек, внешний,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9970440D-CFA2-40F0-85D5-AAE944B55D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792" y="188640"/>
            <a:ext cx="8316416" cy="61925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431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4">
            <a:extLst>
              <a:ext uri="{FF2B5EF4-FFF2-40B4-BE49-F238E27FC236}">
                <a16:creationId xmlns:a16="http://schemas.microsoft.com/office/drawing/2014/main" id="{C475749F-F487-4EFB-ABC7-C1359590EB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3708" y="1301313"/>
            <a:ext cx="2166358" cy="2529942"/>
          </a:xfrm>
          <a:custGeom>
            <a:avLst/>
            <a:gdLst/>
            <a:ahLst/>
            <a:cxnLst/>
            <a:rect l="l" t="t" r="r" b="b"/>
            <a:pathLst>
              <a:path w="2298408" h="2013116">
                <a:moveTo>
                  <a:pt x="655742" y="0"/>
                </a:moveTo>
                <a:cubicBezTo>
                  <a:pt x="1644875" y="0"/>
                  <a:pt x="1644875" y="0"/>
                  <a:pt x="1644875" y="0"/>
                </a:cubicBezTo>
                <a:cubicBezTo>
                  <a:pt x="1694920" y="0"/>
                  <a:pt x="1759685" y="34910"/>
                  <a:pt x="1786179" y="78547"/>
                </a:cubicBezTo>
                <a:cubicBezTo>
                  <a:pt x="2280745" y="925103"/>
                  <a:pt x="2280745" y="925103"/>
                  <a:pt x="2280745" y="925103"/>
                </a:cubicBezTo>
                <a:cubicBezTo>
                  <a:pt x="2304296" y="971649"/>
                  <a:pt x="2304296" y="1041468"/>
                  <a:pt x="2280745" y="1088014"/>
                </a:cubicBezTo>
                <a:cubicBezTo>
                  <a:pt x="1786179" y="1934570"/>
                  <a:pt x="1786179" y="1934570"/>
                  <a:pt x="1786179" y="1934570"/>
                </a:cubicBezTo>
                <a:cubicBezTo>
                  <a:pt x="1759685" y="1978207"/>
                  <a:pt x="1694920" y="2013116"/>
                  <a:pt x="1644875" y="2013116"/>
                </a:cubicBezTo>
                <a:lnTo>
                  <a:pt x="655742" y="2013116"/>
                </a:lnTo>
                <a:cubicBezTo>
                  <a:pt x="602753" y="2013116"/>
                  <a:pt x="537989" y="1978207"/>
                  <a:pt x="514438" y="1934570"/>
                </a:cubicBezTo>
                <a:cubicBezTo>
                  <a:pt x="19872" y="1088014"/>
                  <a:pt x="19872" y="1088014"/>
                  <a:pt x="19872" y="1088014"/>
                </a:cubicBezTo>
                <a:cubicBezTo>
                  <a:pt x="-6623" y="1041468"/>
                  <a:pt x="-6623" y="971649"/>
                  <a:pt x="19872" y="925103"/>
                </a:cubicBezTo>
                <a:cubicBezTo>
                  <a:pt x="514438" y="78547"/>
                  <a:pt x="514438" y="78547"/>
                  <a:pt x="514438" y="78547"/>
                </a:cubicBezTo>
                <a:cubicBezTo>
                  <a:pt x="537989" y="34910"/>
                  <a:pt x="602753" y="0"/>
                  <a:pt x="655742" y="0"/>
                </a:cubicBezTo>
                <a:close/>
              </a:path>
            </a:pathLst>
          </a:cu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5211125" cy="2456679"/>
          </a:xfrm>
          <a:custGeom>
            <a:avLst/>
            <a:gdLst/>
            <a:ahLst/>
            <a:cxnLst/>
            <a:rect l="l" t="t" r="r" b="b"/>
            <a:pathLst>
              <a:path w="6948167" h="2456679">
                <a:moveTo>
                  <a:pt x="6948167" y="603033"/>
                </a:moveTo>
                <a:lnTo>
                  <a:pt x="6948167" y="617220"/>
                </a:lnTo>
                <a:lnTo>
                  <a:pt x="6946213" y="610127"/>
                </a:lnTo>
                <a:close/>
                <a:moveTo>
                  <a:pt x="0" y="0"/>
                </a:moveTo>
                <a:lnTo>
                  <a:pt x="6766605" y="0"/>
                </a:lnTo>
                <a:lnTo>
                  <a:pt x="6638979" y="219780"/>
                </a:lnTo>
                <a:cubicBezTo>
                  <a:pt x="5552228" y="2091240"/>
                  <a:pt x="5552228" y="2091240"/>
                  <a:pt x="5552228" y="2091240"/>
                </a:cubicBezTo>
                <a:cubicBezTo>
                  <a:pt x="5429962" y="2317464"/>
                  <a:pt x="5185434" y="2456679"/>
                  <a:pt x="4932171" y="2456679"/>
                </a:cubicBezTo>
                <a:cubicBezTo>
                  <a:pt x="888708" y="2456679"/>
                  <a:pt x="888708" y="2456679"/>
                  <a:pt x="888708" y="2456679"/>
                </a:cubicBezTo>
                <a:cubicBezTo>
                  <a:pt x="626713" y="2456679"/>
                  <a:pt x="390917" y="2317464"/>
                  <a:pt x="259919" y="2091240"/>
                </a:cubicBezTo>
                <a:cubicBezTo>
                  <a:pt x="196877" y="1982206"/>
                  <a:pt x="135804" y="1876580"/>
                  <a:pt x="76640" y="1774254"/>
                </a:cubicBezTo>
                <a:lnTo>
                  <a:pt x="0" y="1641704"/>
                </a:lnTo>
                <a:close/>
              </a:path>
            </a:pathLst>
          </a:cu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2619612"/>
            <a:ext cx="5757430" cy="4238389"/>
          </a:xfrm>
          <a:custGeom>
            <a:avLst/>
            <a:gdLst/>
            <a:ahLst/>
            <a:cxnLst/>
            <a:rect l="l" t="t" r="r" b="b"/>
            <a:pathLst>
              <a:path w="7676573" h="4238389">
                <a:moveTo>
                  <a:pt x="6948167" y="1839459"/>
                </a:moveTo>
                <a:lnTo>
                  <a:pt x="6948167" y="1853646"/>
                </a:lnTo>
                <a:lnTo>
                  <a:pt x="6946213" y="1846552"/>
                </a:lnTo>
                <a:close/>
                <a:moveTo>
                  <a:pt x="888708" y="0"/>
                </a:moveTo>
                <a:cubicBezTo>
                  <a:pt x="888708" y="0"/>
                  <a:pt x="888708" y="0"/>
                  <a:pt x="4932171" y="0"/>
                </a:cubicBezTo>
                <a:cubicBezTo>
                  <a:pt x="5185434" y="0"/>
                  <a:pt x="5429962" y="139215"/>
                  <a:pt x="5552228" y="365439"/>
                </a:cubicBezTo>
                <a:cubicBezTo>
                  <a:pt x="5552228" y="365439"/>
                  <a:pt x="5552228" y="365439"/>
                  <a:pt x="7578324" y="3854515"/>
                </a:cubicBezTo>
                <a:cubicBezTo>
                  <a:pt x="7643823" y="3963277"/>
                  <a:pt x="7676573" y="4087266"/>
                  <a:pt x="7676573" y="4211255"/>
                </a:cubicBezTo>
                <a:lnTo>
                  <a:pt x="7672952" y="4238389"/>
                </a:lnTo>
                <a:lnTo>
                  <a:pt x="0" y="4238389"/>
                </a:lnTo>
                <a:lnTo>
                  <a:pt x="0" y="814976"/>
                </a:lnTo>
                <a:lnTo>
                  <a:pt x="76640" y="682425"/>
                </a:lnTo>
                <a:cubicBezTo>
                  <a:pt x="135804" y="580099"/>
                  <a:pt x="196877" y="474473"/>
                  <a:pt x="259919" y="365439"/>
                </a:cubicBezTo>
                <a:cubicBezTo>
                  <a:pt x="390917" y="139215"/>
                  <a:pt x="626713" y="0"/>
                  <a:pt x="888708" y="0"/>
                </a:cubicBezTo>
                <a:close/>
              </a:path>
            </a:pathLst>
          </a:cu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953831" y="2811380"/>
            <a:ext cx="3123968" cy="617620"/>
          </a:xfrm>
        </p:spPr>
        <p:txBody>
          <a:bodyPr vert="horz" lIns="91440" tIns="45720" rIns="91440" bIns="45720" rtlCol="0">
            <a:noAutofit/>
          </a:bodyPr>
          <a:lstStyle/>
          <a:p>
            <a:pPr algn="r" defTabSz="914400">
              <a:spcBef>
                <a:spcPts val="1000"/>
              </a:spcBef>
            </a:pPr>
            <a:r>
              <a:rPr lang="ru-RU" sz="20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АО «</a:t>
            </a:r>
            <a:r>
              <a:rPr lang="ru-RU" sz="2000" b="1" kern="1200" dirty="0" err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Сахатранснефтегаз</a:t>
            </a:r>
            <a:r>
              <a:rPr lang="ru-RU" sz="20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»</a:t>
            </a:r>
            <a:endParaRPr lang="en-US" sz="2000" b="1" kern="1200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1399032-5096-4ED7-9038-4A7B0A5FD5F5}"/>
              </a:ext>
            </a:extLst>
          </p:cNvPr>
          <p:cNvSpPr/>
          <p:nvPr/>
        </p:nvSpPr>
        <p:spPr>
          <a:xfrm>
            <a:off x="6516216" y="4540688"/>
            <a:ext cx="2451499" cy="396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600" b="1" kern="12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п.Кысыл-Сыр</a:t>
            </a:r>
            <a:endParaRPr lang="en-US" sz="1600" b="1" kern="12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0A7CAD5-6B1E-4A07-861E-9CA267662FE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0125" y="3826990"/>
            <a:ext cx="3371380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65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/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611505" y="683404"/>
            <a:ext cx="792099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 rot="21480000">
            <a:off x="853377" y="1003258"/>
            <a:ext cx="7437246" cy="4764396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B7D3D9-1927-4CB7-8B85-C9A78E84FD65}"/>
              </a:ext>
            </a:extLst>
          </p:cNvPr>
          <p:cNvSpPr txBox="1"/>
          <p:nvPr/>
        </p:nvSpPr>
        <p:spPr>
          <a:xfrm>
            <a:off x="2545809" y="6211487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АО «</a:t>
            </a:r>
            <a:r>
              <a:rPr lang="ru-RU" sz="2800" b="1" dirty="0" err="1">
                <a:solidFill>
                  <a:srgbClr val="002060"/>
                </a:solidFill>
              </a:rPr>
              <a:t>Сахатранснефтегаз</a:t>
            </a:r>
            <a:r>
              <a:rPr lang="ru-RU" sz="2800" b="1" dirty="0">
                <a:solidFill>
                  <a:srgbClr val="002060"/>
                </a:solidFill>
              </a:rPr>
              <a:t>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5918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/>
            </a:gs>
            <a:gs pos="23000">
              <a:schemeClr val="accent1">
                <a:tint val="44500"/>
                <a:satMod val="160000"/>
                <a:lumMod val="48000"/>
                <a:lumOff val="52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0030" y="4892040"/>
            <a:ext cx="8661654" cy="164592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AA1753DA-AECB-4ABF-8C35-24167DA02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8" y="5082706"/>
            <a:ext cx="5688628" cy="1264587"/>
          </a:xfrm>
        </p:spPr>
        <p:txBody>
          <a:bodyPr anchor="ctr">
            <a:noAutofit/>
          </a:bodyPr>
          <a:lstStyle/>
          <a:p>
            <a:r>
              <a:rPr lang="ru-RU" sz="2800" dirty="0">
                <a:solidFill>
                  <a:srgbClr val="FFC000"/>
                </a:solidFill>
              </a:rPr>
              <a:t>Якутская </a:t>
            </a:r>
          </a:p>
          <a:p>
            <a:r>
              <a:rPr lang="ru-RU" sz="2800" dirty="0">
                <a:solidFill>
                  <a:srgbClr val="FFC000"/>
                </a:solidFill>
              </a:rPr>
              <a:t>топливно-энергетическая </a:t>
            </a:r>
          </a:p>
          <a:p>
            <a:r>
              <a:rPr lang="ru-RU" sz="2800" dirty="0">
                <a:solidFill>
                  <a:srgbClr val="FFC000"/>
                </a:solidFill>
              </a:rPr>
              <a:t>компания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4E1A51-1FDA-4EB8-908C-B6292EED7E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240030" y="320040"/>
            <a:ext cx="8661654" cy="4462272"/>
          </a:xfrm>
          <a:prstGeom prst="rect">
            <a:avLst/>
          </a:prstGeom>
        </p:spPr>
      </p:pic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579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40000"/>
                <a:lumOff val="60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611505" y="683404"/>
            <a:ext cx="792099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A3AFE3-6019-427B-9987-83D3AD9D21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 rot="21480000">
            <a:off x="427821" y="403600"/>
            <a:ext cx="8288356" cy="55093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E6BF08-3E74-4E4D-BE5C-7BCDD2FCFAB7}"/>
              </a:ext>
            </a:extLst>
          </p:cNvPr>
          <p:cNvSpPr txBox="1"/>
          <p:nvPr/>
        </p:nvSpPr>
        <p:spPr>
          <a:xfrm>
            <a:off x="2342754" y="6157264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Площадка налива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531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87000">
              <a:schemeClr val="accent1">
                <a:tint val="44500"/>
                <a:satMod val="160000"/>
                <a:lumMod val="48000"/>
                <a:lumOff val="52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42D0490-7728-4D0A-A84D-23D0D818E0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04" r="-1"/>
          <a:stretch/>
        </p:blipFill>
        <p:spPr>
          <a:xfrm>
            <a:off x="224786" y="620688"/>
            <a:ext cx="8694427" cy="55446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8537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87000">
              <a:schemeClr val="accent1">
                <a:tint val="44500"/>
                <a:satMod val="160000"/>
                <a:lumMod val="48000"/>
                <a:lumOff val="52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4106858-8B90-435D-BBB5-A06121BA94A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6182" y="2982416"/>
            <a:ext cx="5436096" cy="36240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472FAB0-86DC-485B-8A60-8372E3B46DF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60648"/>
            <a:ext cx="5184576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B040E19-C171-4E55-8A26-EB1653C9B55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8256" y="260648"/>
            <a:ext cx="3292125" cy="259228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EDFD042-61CE-4975-A72A-491D54F80D4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56116" y="3933056"/>
            <a:ext cx="3191748" cy="26734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F39B4E9-22D4-4EB8-888D-45CF7F5ABCD3}"/>
              </a:ext>
            </a:extLst>
          </p:cNvPr>
          <p:cNvSpPr txBox="1"/>
          <p:nvPr/>
        </p:nvSpPr>
        <p:spPr>
          <a:xfrm>
            <a:off x="4867046" y="1196752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Операторная 6.8</a:t>
            </a:r>
            <a:endParaRPr lang="ru-RU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0BDBB0-D7EA-4303-A265-3F392B55FCB1}"/>
              </a:ext>
            </a:extLst>
          </p:cNvPr>
          <p:cNvSpPr txBox="1"/>
          <p:nvPr/>
        </p:nvSpPr>
        <p:spPr>
          <a:xfrm>
            <a:off x="-448153" y="4728854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Операторная 10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7341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87000">
              <a:schemeClr val="accent1">
                <a:tint val="44500"/>
                <a:satMod val="160000"/>
                <a:lumMod val="48000"/>
                <a:lumOff val="52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74D345B-BD0D-4F7B-B8B5-B82AC9FEF36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3040035"/>
            <a:ext cx="5436096" cy="36240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482EBE-02C6-458E-9981-2DDEB84E327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64976"/>
            <a:ext cx="5760132" cy="3840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2B77059-DA91-4281-ACE1-D2A5AF44D6D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156177" y="132481"/>
            <a:ext cx="2843808" cy="273734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C062A28-4BAA-470C-8FA5-19DEEE51EC0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007" y="4708392"/>
            <a:ext cx="3256629" cy="1252557"/>
          </a:xfrm>
          <a:prstGeom prst="rect">
            <a:avLst/>
          </a:prstGeom>
        </p:spPr>
      </p:pic>
      <p:sp>
        <p:nvSpPr>
          <p:cNvPr id="8" name="Подзаголовок 7">
            <a:extLst>
              <a:ext uri="{FF2B5EF4-FFF2-40B4-BE49-F238E27FC236}">
                <a16:creationId xmlns:a16="http://schemas.microsoft.com/office/drawing/2014/main" id="{54EF1CC5-9788-4E29-88CA-C29AA712B1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042" y="5111675"/>
            <a:ext cx="3024336" cy="376963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Сервисный центр</a:t>
            </a:r>
          </a:p>
        </p:txBody>
      </p:sp>
    </p:spTree>
    <p:extLst>
      <p:ext uri="{BB962C8B-B14F-4D97-AF65-F5344CB8AC3E}">
        <p14:creationId xmlns:p14="http://schemas.microsoft.com/office/powerpoint/2010/main" val="22920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87000">
              <a:schemeClr val="accent1">
                <a:tint val="44500"/>
                <a:satMod val="160000"/>
                <a:lumMod val="48000"/>
                <a:lumOff val="52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8258A3A-54D5-4753-B1AD-98B8D3C32FD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88640"/>
            <a:ext cx="8748972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07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87000">
              <a:schemeClr val="accent1">
                <a:tint val="44500"/>
                <a:satMod val="160000"/>
                <a:lumMod val="48000"/>
                <a:lumOff val="52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D0BA531-23F3-4C26-9D3B-C0B1E4C955E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906" y="153076"/>
            <a:ext cx="5400602" cy="3600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935E439-5B83-4B7B-85E3-EA85D86C43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3429000"/>
            <a:ext cx="4860032" cy="32400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F36F11D-8BF5-4D88-A584-6AED8CA66A5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7859" y="121282"/>
            <a:ext cx="3292125" cy="315835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220BEB6-9664-4343-A879-2A26ED76B26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3888637"/>
            <a:ext cx="3816424" cy="2816287"/>
          </a:xfrm>
          <a:prstGeom prst="rect">
            <a:avLst/>
          </a:prstGeom>
        </p:spPr>
      </p:pic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F5D6591E-BBEE-45E6-9E2D-831DB91066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68144" y="1027972"/>
            <a:ext cx="3096344" cy="763066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скважина №96 СВГКМ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03D8B8-D753-47EE-B79A-30E83B4A7ACB}"/>
              </a:ext>
            </a:extLst>
          </p:cNvPr>
          <p:cNvSpPr txBox="1"/>
          <p:nvPr/>
        </p:nvSpPr>
        <p:spPr>
          <a:xfrm>
            <a:off x="5067921" y="740926"/>
            <a:ext cx="4572000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Левый берег </a:t>
            </a:r>
          </a:p>
        </p:txBody>
      </p:sp>
    </p:spTree>
    <p:extLst>
      <p:ext uri="{BB962C8B-B14F-4D97-AF65-F5344CB8AC3E}">
        <p14:creationId xmlns:p14="http://schemas.microsoft.com/office/powerpoint/2010/main" val="251823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87000">
              <a:schemeClr val="accent1">
                <a:tint val="44500"/>
                <a:satMod val="160000"/>
                <a:lumMod val="48000"/>
                <a:lumOff val="52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30C5459-C314-44C5-9B7D-8CE706FE07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188640"/>
            <a:ext cx="8640960" cy="60970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2EBF1F-D13C-4536-B2AC-9EB2C7B29F9B}"/>
              </a:ext>
            </a:extLst>
          </p:cNvPr>
          <p:cNvSpPr txBox="1"/>
          <p:nvPr/>
        </p:nvSpPr>
        <p:spPr>
          <a:xfrm>
            <a:off x="683568" y="6285702"/>
            <a:ext cx="79928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Лаборатория химического анализа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988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87000">
              <a:schemeClr val="accent1">
                <a:tint val="44500"/>
                <a:satMod val="160000"/>
                <a:lumMod val="48000"/>
                <a:lumOff val="52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0D55861-A009-4EC5-B4BD-4E116ADCD7C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532" y="548680"/>
            <a:ext cx="8424936" cy="56166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0C544E4-2863-4D30-A467-1D1DCA44933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89564">
            <a:off x="245473" y="338025"/>
            <a:ext cx="3149259" cy="20995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: один скругленный угол 3">
            <a:extLst>
              <a:ext uri="{FF2B5EF4-FFF2-40B4-BE49-F238E27FC236}">
                <a16:creationId xmlns:a16="http://schemas.microsoft.com/office/drawing/2014/main" id="{B5AF287A-11CC-4581-B3A1-6D02E18F72CA}"/>
              </a:ext>
            </a:extLst>
          </p:cNvPr>
          <p:cNvSpPr/>
          <p:nvPr/>
        </p:nvSpPr>
        <p:spPr>
          <a:xfrm>
            <a:off x="1799692" y="6237312"/>
            <a:ext cx="5616624" cy="554360"/>
          </a:xfrm>
          <a:prstGeom prst="round1Rect">
            <a:avLst/>
          </a:prstGeom>
          <a:gradFill>
            <a:gsLst>
              <a:gs pos="0">
                <a:schemeClr val="accent1"/>
              </a:gs>
              <a:gs pos="87000">
                <a:schemeClr val="accent1">
                  <a:tint val="44500"/>
                  <a:satMod val="160000"/>
                  <a:lumMod val="48000"/>
                  <a:lumOff val="5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CFD7BEB-A5B1-40D9-B610-1095174D43D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6165304"/>
            <a:ext cx="4572396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45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87000">
              <a:schemeClr val="accent1">
                <a:tint val="44500"/>
                <a:satMod val="160000"/>
                <a:lumMod val="48000"/>
                <a:lumOff val="52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60648"/>
            <a:ext cx="8678059" cy="59046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2371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87000">
              <a:schemeClr val="accent1">
                <a:tint val="44500"/>
                <a:satMod val="160000"/>
                <a:lumMod val="48000"/>
                <a:lumOff val="52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441247-F41E-430E-98EC-850D80E9515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280" y="404664"/>
            <a:ext cx="8299176" cy="5532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1D7316-56AF-488F-AAD4-A9DF8E9B2E70}"/>
              </a:ext>
            </a:extLst>
          </p:cNvPr>
          <p:cNvSpPr txBox="1"/>
          <p:nvPr/>
        </p:nvSpPr>
        <p:spPr>
          <a:xfrm>
            <a:off x="2123728" y="6093296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Пожарная часть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375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87000">
              <a:schemeClr val="accent1">
                <a:tint val="44500"/>
                <a:satMod val="160000"/>
                <a:lumMod val="48000"/>
                <a:lumOff val="52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ABB624F-BF77-4AE1-B71D-2D681D4731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Рисунок 6" descr="Изображение выглядит как внешний, трава, человек, снег&#10;&#10;Автоматически созданное описание">
            <a:extLst>
              <a:ext uri="{FF2B5EF4-FFF2-40B4-BE49-F238E27FC236}">
                <a16:creationId xmlns:a16="http://schemas.microsoft.com/office/drawing/2014/main" id="{831550C2-B3DB-41B2-8F55-CDADF48730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5527522" cy="6857990"/>
          </a:xfrm>
          <a:prstGeom prst="rect">
            <a:avLst/>
          </a:prstGeom>
        </p:spPr>
      </p:pic>
      <p:pic>
        <p:nvPicPr>
          <p:cNvPr id="5" name="Рисунок 4" descr="Изображение выглядит как человек, внешний, в позе, группа&#10;&#10;Автоматически созданное описание">
            <a:extLst>
              <a:ext uri="{FF2B5EF4-FFF2-40B4-BE49-F238E27FC236}">
                <a16:creationId xmlns:a16="http://schemas.microsoft.com/office/drawing/2014/main" id="{8703D6E4-E46C-469C-87A4-B22F9D4944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0992" y="1"/>
            <a:ext cx="3493008" cy="3346704"/>
          </a:xfrm>
          <a:prstGeom prst="rect">
            <a:avLst/>
          </a:prstGeom>
        </p:spPr>
      </p:pic>
      <p:pic>
        <p:nvPicPr>
          <p:cNvPr id="3" name="Рисунок 2" descr="Изображение выглядит как внешний, трава, человек, группа&#10;&#10;Автоматически созданное описание">
            <a:extLst>
              <a:ext uri="{FF2B5EF4-FFF2-40B4-BE49-F238E27FC236}">
                <a16:creationId xmlns:a16="http://schemas.microsoft.com/office/drawing/2014/main" id="{2AC4B7AF-7C78-4B76-8C46-C2B8716914B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0990" y="3511296"/>
            <a:ext cx="3493010" cy="3346704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D47D2BE-3233-46D4-8CD5-641256BBE071}"/>
              </a:ext>
            </a:extLst>
          </p:cNvPr>
          <p:cNvSpPr/>
          <p:nvPr/>
        </p:nvSpPr>
        <p:spPr>
          <a:xfrm>
            <a:off x="0" y="6281926"/>
            <a:ext cx="5527542" cy="576064"/>
          </a:xfrm>
          <a:prstGeom prst="rect">
            <a:avLst/>
          </a:prstGeom>
          <a:gradFill>
            <a:gsLst>
              <a:gs pos="0">
                <a:schemeClr val="accent1"/>
              </a:gs>
              <a:gs pos="87000">
                <a:schemeClr val="accent1">
                  <a:tint val="44500"/>
                  <a:satMod val="160000"/>
                  <a:lumMod val="48000"/>
                  <a:lumOff val="5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F18C08-C406-4560-987E-ADD18F248466}"/>
              </a:ext>
            </a:extLst>
          </p:cNvPr>
          <p:cNvSpPr txBox="1"/>
          <p:nvPr/>
        </p:nvSpPr>
        <p:spPr>
          <a:xfrm>
            <a:off x="179512" y="6216015"/>
            <a:ext cx="45954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Сотрудники ПАО ЯТЭК на ликвидации пожаров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412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87000">
              <a:schemeClr val="accent1">
                <a:tint val="44500"/>
                <a:satMod val="160000"/>
                <a:lumMod val="48000"/>
                <a:lumOff val="52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642479D-C8DE-4C41-BCB2-D1CC92A96CC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88640"/>
            <a:ext cx="8640960" cy="5760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7CC3D69-6FAB-4E86-8218-0B851185741B}"/>
              </a:ext>
            </a:extLst>
          </p:cNvPr>
          <p:cNvSpPr/>
          <p:nvPr/>
        </p:nvSpPr>
        <p:spPr>
          <a:xfrm>
            <a:off x="1223628" y="6073538"/>
            <a:ext cx="6552728" cy="720080"/>
          </a:xfrm>
          <a:prstGeom prst="rect">
            <a:avLst/>
          </a:prstGeom>
          <a:gradFill>
            <a:gsLst>
              <a:gs pos="0">
                <a:schemeClr val="accent1"/>
              </a:gs>
              <a:gs pos="87000">
                <a:schemeClr val="accent1">
                  <a:tint val="44500"/>
                  <a:satMod val="160000"/>
                  <a:lumMod val="48000"/>
                  <a:lumOff val="5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0A81236-30F4-4F0E-8C2D-F0D447CE55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8DD482DB-70F1-4A91-9A09-F72DBE50EE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79712" y="6073538"/>
            <a:ext cx="4653136" cy="403026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Установка комплексной подготовки газа</a:t>
            </a:r>
          </a:p>
        </p:txBody>
      </p:sp>
    </p:spTree>
    <p:extLst>
      <p:ext uri="{BB962C8B-B14F-4D97-AF65-F5344CB8AC3E}">
        <p14:creationId xmlns:p14="http://schemas.microsoft.com/office/powerpoint/2010/main" val="313554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/>
            </a:gs>
            <a:gs pos="0">
              <a:schemeClr val="accent1">
                <a:tint val="44500"/>
                <a:satMod val="160000"/>
                <a:lumMod val="48000"/>
                <a:lumOff val="52000"/>
              </a:schemeClr>
            </a:gs>
            <a:gs pos="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57963E3-A1C9-4369-AE29-AEBA86A7BAF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600" y="2103665"/>
            <a:ext cx="3971037" cy="2650667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5996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50DD46D-E77F-4813-99B3-A8E93190E72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0362" y="2103666"/>
            <a:ext cx="3971037" cy="2650667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1886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/>
            </a:gs>
            <a:gs pos="0">
              <a:schemeClr val="accent1">
                <a:tint val="44500"/>
                <a:satMod val="160000"/>
                <a:lumMod val="48000"/>
                <a:lumOff val="52000"/>
              </a:schemeClr>
            </a:gs>
            <a:gs pos="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 descr="Изображение выглядит как внешний, человек, группа, люди&#10;&#10;Автоматически созданное описание">
            <a:extLst>
              <a:ext uri="{FF2B5EF4-FFF2-40B4-BE49-F238E27FC236}">
                <a16:creationId xmlns:a16="http://schemas.microsoft.com/office/drawing/2014/main" id="{B2D3D860-C1C7-4BAE-9B80-ADFB3ADEB4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650" y="1845426"/>
            <a:ext cx="7884410" cy="4450303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6DAF0F4-24E9-46C4-8CEF-102D96696375}"/>
              </a:ext>
            </a:extLst>
          </p:cNvPr>
          <p:cNvSpPr/>
          <p:nvPr/>
        </p:nvSpPr>
        <p:spPr>
          <a:xfrm>
            <a:off x="628650" y="525966"/>
            <a:ext cx="7884410" cy="1066529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1">
                  <a:tint val="44500"/>
                  <a:satMod val="160000"/>
                  <a:lumMod val="48000"/>
                  <a:lumOff val="52000"/>
                </a:schemeClr>
              </a:gs>
              <a:gs pos="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4CFCF9B-2C74-405D-9892-EE4C955A37D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25827"/>
            <a:ext cx="7776864" cy="14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73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/>
            </a:gs>
            <a:gs pos="87000">
              <a:schemeClr val="accent1">
                <a:tint val="44500"/>
                <a:satMod val="160000"/>
                <a:lumMod val="48000"/>
                <a:lumOff val="52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ADAC026-0466-432E-A25E-1BC10F5AA63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584684"/>
            <a:ext cx="8532948" cy="56886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AEDB9EB-0215-42D8-8D5E-A478F1C0C36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16632"/>
            <a:ext cx="3996445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5034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40000"/>
                <a:lumOff val="60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23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33" name="Rectangle 25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611505" y="683404"/>
            <a:ext cx="792099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04CB08C-2C5D-4BE0-A382-CCA13C7FDE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 rot="21480000">
            <a:off x="764441" y="821023"/>
            <a:ext cx="7437246" cy="4764396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037FB64-4C1A-4A19-BE7A-1F01D95119A1}"/>
              </a:ext>
            </a:extLst>
          </p:cNvPr>
          <p:cNvSpPr txBox="1"/>
          <p:nvPr/>
        </p:nvSpPr>
        <p:spPr>
          <a:xfrm rot="21428800">
            <a:off x="2522670" y="5505550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Сборный пункт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87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DB86C4-4D54-43D5-85B5-C1F92195DC9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400277">
            <a:off x="611560" y="455466"/>
            <a:ext cx="7920880" cy="59470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376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7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611505" y="683404"/>
            <a:ext cx="792099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2D9193-B403-4A1B-8103-C370EB9D73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 rot="21480000">
            <a:off x="853377" y="1003258"/>
            <a:ext cx="7437246" cy="47643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6CFEDB-0D8D-481A-87BB-91F17E5E84E7}"/>
              </a:ext>
            </a:extLst>
          </p:cNvPr>
          <p:cNvSpPr txBox="1"/>
          <p:nvPr/>
        </p:nvSpPr>
        <p:spPr>
          <a:xfrm>
            <a:off x="2627784" y="6027003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Левый берег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Скважина №34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918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человек, внешний, здание, мальчик&#10;&#10;Автоматически созданное описание">
            <a:extLst>
              <a:ext uri="{FF2B5EF4-FFF2-40B4-BE49-F238E27FC236}">
                <a16:creationId xmlns:a16="http://schemas.microsoft.com/office/drawing/2014/main" id="{F45B62D3-EE0D-49E3-9E7A-93A6C600531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796" y="620688"/>
            <a:ext cx="8244408" cy="549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66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87000">
              <a:schemeClr val="accent1">
                <a:tint val="44500"/>
                <a:satMod val="160000"/>
                <a:lumMod val="48000"/>
                <a:lumOff val="52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620688"/>
            <a:ext cx="8352928" cy="54554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7951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человек, потолок, внутренний, стоит&#10;&#10;Автоматически созданное описание">
            <a:extLst>
              <a:ext uri="{FF2B5EF4-FFF2-40B4-BE49-F238E27FC236}">
                <a16:creationId xmlns:a16="http://schemas.microsoft.com/office/drawing/2014/main" id="{4EF61027-3ABD-4DE0-91CC-1E07BD16A2B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600" y="2480914"/>
            <a:ext cx="3971037" cy="189617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5996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 descr="Изображение выглядит как человек, в позе, пол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0E2DB054-FB97-4E5A-9A99-0C22B395B24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0362" y="1944825"/>
            <a:ext cx="3971037" cy="29683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DB8F513-560A-4984-A51C-3DDFFB64BECF}"/>
              </a:ext>
            </a:extLst>
          </p:cNvPr>
          <p:cNvSpPr txBox="1"/>
          <p:nvPr/>
        </p:nvSpPr>
        <p:spPr>
          <a:xfrm>
            <a:off x="1979712" y="642724"/>
            <a:ext cx="56447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Вручение ведомственных наград</a:t>
            </a:r>
          </a:p>
        </p:txBody>
      </p:sp>
    </p:spTree>
    <p:extLst>
      <p:ext uri="{BB962C8B-B14F-4D97-AF65-F5344CB8AC3E}">
        <p14:creationId xmlns:p14="http://schemas.microsoft.com/office/powerpoint/2010/main" val="44891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391C8AF-569E-4CD6-8588-E9F614EEB7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10"/>
            <a:ext cx="9143980" cy="6857990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3832DF-848E-48B3-9487-FF1E690BC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06" y="5317240"/>
            <a:ext cx="8408194" cy="744836"/>
          </a:xfrm>
        </p:spPr>
        <p:txBody>
          <a:bodyPr>
            <a:noAutofit/>
          </a:bodyPr>
          <a:lstStyle/>
          <a:p>
            <a:pPr algn="ctr"/>
            <a:r>
              <a:rPr lang="ru-RU" sz="5400" dirty="0">
                <a:solidFill>
                  <a:srgbClr val="002060"/>
                </a:solidFill>
              </a:rPr>
              <a:t>ПАО  ЯТЭК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49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>
            <a:extLst>
              <a:ext uri="{FF2B5EF4-FFF2-40B4-BE49-F238E27FC236}">
                <a16:creationId xmlns:a16="http://schemas.microsoft.com/office/drawing/2014/main" id="{6DB56F25-985C-48F9-B160-CA7D441FCA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5992" y="2174680"/>
            <a:ext cx="6422512" cy="462232"/>
          </a:xfrm>
        </p:spPr>
        <p:txBody>
          <a:bodyPr>
            <a:noAutofit/>
          </a:bodyPr>
          <a:lstStyle/>
          <a:p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Поздравляем работников газовой отрасли</a:t>
            </a:r>
          </a:p>
          <a:p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п.Кысыл-Сыр :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* сотрудников Управления  добычи и транспорта газа и ВЭГУ УГРС АО «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Сахатранснефтегаз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»,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*сотрудников ПАО ЯТЭК</a:t>
            </a:r>
          </a:p>
          <a:p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с профессиональным праздником!</a:t>
            </a:r>
          </a:p>
        </p:txBody>
      </p:sp>
      <p:pic>
        <p:nvPicPr>
          <p:cNvPr id="11" name="Рисунок 10" descr="Изображение выглядит как внешний, трава, стоит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49B5FD77-09A3-41D8-8119-D147484BAA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6988" y="1"/>
            <a:ext cx="6407012" cy="2130473"/>
          </a:xfrm>
          <a:custGeom>
            <a:avLst/>
            <a:gdLst/>
            <a:ahLst/>
            <a:cxnLst/>
            <a:rect l="l" t="t" r="r" b="b"/>
            <a:pathLst>
              <a:path w="8542682" h="2130473">
                <a:moveTo>
                  <a:pt x="986689" y="0"/>
                </a:moveTo>
                <a:lnTo>
                  <a:pt x="8542682" y="0"/>
                </a:lnTo>
                <a:lnTo>
                  <a:pt x="8542682" y="2130473"/>
                </a:lnTo>
                <a:lnTo>
                  <a:pt x="0" y="2130473"/>
                </a:lnTo>
                <a:close/>
              </a:path>
            </a:pathLst>
          </a:custGeom>
        </p:spPr>
      </p:pic>
      <p:pic>
        <p:nvPicPr>
          <p:cNvPr id="17" name="Рисунок 16" descr="Изображение выглядит как внешний, транспортное средство, трава, грузовик&#10;&#10;Автоматически созданное описание">
            <a:extLst>
              <a:ext uri="{FF2B5EF4-FFF2-40B4-BE49-F238E27FC236}">
                <a16:creationId xmlns:a16="http://schemas.microsoft.com/office/drawing/2014/main" id="{19205BB2-6853-46EA-BAF9-E39615244A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6955"/>
            <a:ext cx="3356335" cy="2130473"/>
          </a:xfrm>
          <a:custGeom>
            <a:avLst/>
            <a:gdLst/>
            <a:ahLst/>
            <a:cxnLst/>
            <a:rect l="l" t="t" r="r" b="b"/>
            <a:pathLst>
              <a:path w="4475140" h="2130473">
                <a:moveTo>
                  <a:pt x="0" y="0"/>
                </a:moveTo>
                <a:lnTo>
                  <a:pt x="1074821" y="0"/>
                </a:lnTo>
                <a:lnTo>
                  <a:pt x="1074821" y="239"/>
                </a:lnTo>
                <a:lnTo>
                  <a:pt x="4475140" y="239"/>
                </a:lnTo>
                <a:lnTo>
                  <a:pt x="3488563" y="2130473"/>
                </a:lnTo>
                <a:lnTo>
                  <a:pt x="0" y="2130473"/>
                </a:lnTo>
                <a:close/>
              </a:path>
            </a:pathLst>
          </a:custGeom>
        </p:spPr>
      </p:pic>
      <p:pic>
        <p:nvPicPr>
          <p:cNvPr id="19" name="Рисунок 18" descr="Изображение выглядит как внешний, человек, стоит, мужчина&#10;&#10;Автоматически созданное описание">
            <a:extLst>
              <a:ext uri="{FF2B5EF4-FFF2-40B4-BE49-F238E27FC236}">
                <a16:creationId xmlns:a16="http://schemas.microsoft.com/office/drawing/2014/main" id="{863CF8DB-4157-4ACC-BD11-164144ED769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2279768"/>
            <a:ext cx="2613191" cy="2244420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внешний, лодка, собака, мужчина&#10;&#10;Автоматически созданное описание">
            <a:extLst>
              <a:ext uri="{FF2B5EF4-FFF2-40B4-BE49-F238E27FC236}">
                <a16:creationId xmlns:a16="http://schemas.microsoft.com/office/drawing/2014/main" id="{42F5DA6F-FE63-4988-B69E-D000B57BBD1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7645" y="4683320"/>
            <a:ext cx="3356355" cy="2174680"/>
          </a:xfrm>
          <a:custGeom>
            <a:avLst/>
            <a:gdLst/>
            <a:ahLst/>
            <a:cxnLst/>
            <a:rect l="l" t="t" r="r" b="b"/>
            <a:pathLst>
              <a:path w="4475140" h="2174680">
                <a:moveTo>
                  <a:pt x="1006941" y="0"/>
                </a:moveTo>
                <a:lnTo>
                  <a:pt x="4475140" y="0"/>
                </a:lnTo>
                <a:lnTo>
                  <a:pt x="4475140" y="2174680"/>
                </a:lnTo>
                <a:lnTo>
                  <a:pt x="3400319" y="2174680"/>
                </a:lnTo>
                <a:lnTo>
                  <a:pt x="3400319" y="2174202"/>
                </a:lnTo>
                <a:lnTo>
                  <a:pt x="0" y="2174202"/>
                </a:lnTo>
                <a:close/>
              </a:path>
            </a:pathLst>
          </a:custGeom>
        </p:spPr>
      </p:pic>
      <p:pic>
        <p:nvPicPr>
          <p:cNvPr id="15" name="Рисунок 14" descr="Изображение выглядит как снег, внешний, мужчина, люди&#10;&#10;Автоматически созданное описание">
            <a:extLst>
              <a:ext uri="{FF2B5EF4-FFF2-40B4-BE49-F238E27FC236}">
                <a16:creationId xmlns:a16="http://schemas.microsoft.com/office/drawing/2014/main" id="{DAB78E71-5738-4D74-8B2D-A0AB329785B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20" y="4682839"/>
            <a:ext cx="6422512" cy="2175160"/>
          </a:xfrm>
          <a:custGeom>
            <a:avLst/>
            <a:gdLst/>
            <a:ahLst/>
            <a:cxnLst/>
            <a:rect l="l" t="t" r="r" b="b"/>
            <a:pathLst>
              <a:path w="8563376" h="2175160">
                <a:moveTo>
                  <a:pt x="0" y="0"/>
                </a:moveTo>
                <a:lnTo>
                  <a:pt x="8563376" y="0"/>
                </a:lnTo>
                <a:lnTo>
                  <a:pt x="7555992" y="2175160"/>
                </a:lnTo>
                <a:lnTo>
                  <a:pt x="0" y="217516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784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611505" y="683404"/>
            <a:ext cx="792099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легкий&#10;&#10;Автоматически созданное описание">
            <a:extLst>
              <a:ext uri="{FF2B5EF4-FFF2-40B4-BE49-F238E27FC236}">
                <a16:creationId xmlns:a16="http://schemas.microsoft.com/office/drawing/2014/main" id="{E0EB4A4C-76A6-45D7-AEF5-5838BA5F5E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 rot="21480000">
            <a:off x="853827" y="1029017"/>
            <a:ext cx="7398089" cy="473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06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87000">
              <a:schemeClr val="accent1">
                <a:tint val="44500"/>
                <a:satMod val="160000"/>
                <a:lumMod val="48000"/>
                <a:lumOff val="52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85800"/>
            <a:ext cx="4227934" cy="56372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836712"/>
            <a:ext cx="4434840" cy="3645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572000" y="4615421"/>
            <a:ext cx="4434840" cy="1274440"/>
          </a:xfrm>
          <a:prstGeom prst="rect">
            <a:avLst/>
          </a:prstGeom>
          <a:gradFill>
            <a:gsLst>
              <a:gs pos="0">
                <a:schemeClr val="accent1"/>
              </a:gs>
              <a:gs pos="87000">
                <a:schemeClr val="accent1">
                  <a:tint val="44500"/>
                  <a:satMod val="160000"/>
                  <a:lumMod val="48000"/>
                  <a:lumOff val="5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2060"/>
                </a:solidFill>
              </a:rPr>
              <a:t>На </a:t>
            </a:r>
            <a:r>
              <a:rPr lang="ru-RU" sz="3200" dirty="0" err="1">
                <a:solidFill>
                  <a:srgbClr val="002060"/>
                </a:solidFill>
              </a:rPr>
              <a:t>Лунгху</a:t>
            </a:r>
            <a:r>
              <a:rPr lang="ru-RU" sz="3200" dirty="0">
                <a:solidFill>
                  <a:srgbClr val="002060"/>
                </a:solidFill>
              </a:rPr>
              <a:t>!!!</a:t>
            </a:r>
          </a:p>
          <a:p>
            <a:pPr algn="ctr"/>
            <a:r>
              <a:rPr lang="ru-RU" sz="3200" dirty="0">
                <a:solidFill>
                  <a:srgbClr val="002060"/>
                </a:solidFill>
              </a:rPr>
              <a:t>из </a:t>
            </a:r>
            <a:r>
              <a:rPr lang="ru-RU" sz="3200" dirty="0" err="1">
                <a:solidFill>
                  <a:srgbClr val="002060"/>
                </a:solidFill>
              </a:rPr>
              <a:t>Мастаха</a:t>
            </a:r>
            <a:r>
              <a:rPr lang="ru-RU" sz="3200" dirty="0">
                <a:solidFill>
                  <a:srgbClr val="002060"/>
                </a:solidFill>
              </a:rPr>
              <a:t>!!!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5796136" y="5252641"/>
            <a:ext cx="20162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069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87000">
              <a:schemeClr val="accent1">
                <a:tint val="44500"/>
                <a:satMod val="160000"/>
                <a:lumMod val="48000"/>
                <a:lumOff val="52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282362"/>
            <a:ext cx="8124395" cy="6093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2997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87000">
              <a:schemeClr val="accent1">
                <a:tint val="44500"/>
                <a:satMod val="160000"/>
                <a:lumMod val="48000"/>
                <a:lumOff val="52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88640"/>
            <a:ext cx="4212468" cy="5400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1472" y="188640"/>
            <a:ext cx="4212468" cy="5400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86398" y="5805264"/>
            <a:ext cx="8674428" cy="914400"/>
          </a:xfrm>
          <a:prstGeom prst="rect">
            <a:avLst/>
          </a:prstGeom>
          <a:gradFill>
            <a:gsLst>
              <a:gs pos="0">
                <a:schemeClr val="accent1"/>
              </a:gs>
              <a:gs pos="87000">
                <a:schemeClr val="accent1">
                  <a:tint val="44500"/>
                  <a:satMod val="160000"/>
                  <a:lumMod val="48000"/>
                  <a:lumOff val="5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2060"/>
                </a:solidFill>
              </a:rPr>
              <a:t>Фонтанная арматура скважины на </a:t>
            </a:r>
          </a:p>
          <a:p>
            <a:pPr algn="ctr"/>
            <a:r>
              <a:rPr lang="ru-RU" sz="2800" dirty="0" err="1">
                <a:solidFill>
                  <a:srgbClr val="002060"/>
                </a:solidFill>
              </a:rPr>
              <a:t>Среднетюнгском</a:t>
            </a:r>
            <a:r>
              <a:rPr lang="ru-RU" sz="2800" dirty="0">
                <a:solidFill>
                  <a:srgbClr val="002060"/>
                </a:solidFill>
              </a:rPr>
              <a:t> газоконденсатном месторождении</a:t>
            </a:r>
          </a:p>
        </p:txBody>
      </p:sp>
    </p:spTree>
    <p:extLst>
      <p:ext uri="{BB962C8B-B14F-4D97-AF65-F5344CB8AC3E}">
        <p14:creationId xmlns:p14="http://schemas.microsoft.com/office/powerpoint/2010/main" val="192049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87000">
              <a:schemeClr val="accent1">
                <a:tint val="44500"/>
                <a:satMod val="160000"/>
                <a:lumMod val="48000"/>
                <a:lumOff val="52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97798"/>
            <a:ext cx="4266474" cy="56886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4704272" y="287673"/>
            <a:ext cx="4198538" cy="5678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0678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87000">
              <a:schemeClr val="accent1">
                <a:tint val="44500"/>
                <a:satMod val="160000"/>
                <a:lumMod val="48000"/>
                <a:lumOff val="52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119216"/>
            <a:ext cx="6505959" cy="48794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691" y="1432957"/>
            <a:ext cx="4001627" cy="5425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009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863</TotalTime>
  <Words>107</Words>
  <Application>Microsoft Office PowerPoint</Application>
  <PresentationFormat>Экран (4:3)</PresentationFormat>
  <Paragraphs>34</Paragraphs>
  <Slides>43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9" baseType="lpstr">
      <vt:lpstr>Arial</vt:lpstr>
      <vt:lpstr>Book Antiqua</vt:lpstr>
      <vt:lpstr>Calibri</vt:lpstr>
      <vt:lpstr>Calibri Light</vt:lpstr>
      <vt:lpstr>Impact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ПАО  ЯТЭК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Семёнов Антон</dc:creator>
  <cp:lastModifiedBy>ElenaR1</cp:lastModifiedBy>
  <cp:revision>6</cp:revision>
  <dcterms:created xsi:type="dcterms:W3CDTF">2020-09-05T12:40:30Z</dcterms:created>
  <dcterms:modified xsi:type="dcterms:W3CDTF">2020-10-15T05:28:08Z</dcterms:modified>
</cp:coreProperties>
</file>